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21" r:id="rId2"/>
  </p:sldMasterIdLst>
  <p:notesMasterIdLst>
    <p:notesMasterId r:id="rId70"/>
  </p:notesMasterIdLst>
  <p:handoutMasterIdLst>
    <p:handoutMasterId r:id="rId71"/>
  </p:handoutMasterIdLst>
  <p:sldIdLst>
    <p:sldId id="330" r:id="rId3"/>
    <p:sldId id="257" r:id="rId4"/>
    <p:sldId id="258" r:id="rId5"/>
    <p:sldId id="299" r:id="rId6"/>
    <p:sldId id="259" r:id="rId7"/>
    <p:sldId id="300" r:id="rId8"/>
    <p:sldId id="260" r:id="rId9"/>
    <p:sldId id="301" r:id="rId10"/>
    <p:sldId id="261" r:id="rId11"/>
    <p:sldId id="302" r:id="rId12"/>
    <p:sldId id="287" r:id="rId13"/>
    <p:sldId id="303" r:id="rId14"/>
    <p:sldId id="262" r:id="rId15"/>
    <p:sldId id="304" r:id="rId16"/>
    <p:sldId id="295" r:id="rId17"/>
    <p:sldId id="305" r:id="rId18"/>
    <p:sldId id="264" r:id="rId19"/>
    <p:sldId id="306" r:id="rId20"/>
    <p:sldId id="265" r:id="rId21"/>
    <p:sldId id="307" r:id="rId22"/>
    <p:sldId id="266" r:id="rId23"/>
    <p:sldId id="308" r:id="rId24"/>
    <p:sldId id="267" r:id="rId25"/>
    <p:sldId id="309" r:id="rId26"/>
    <p:sldId id="268" r:id="rId27"/>
    <p:sldId id="310" r:id="rId28"/>
    <p:sldId id="269" r:id="rId29"/>
    <p:sldId id="311" r:id="rId30"/>
    <p:sldId id="270" r:id="rId31"/>
    <p:sldId id="312" r:id="rId32"/>
    <p:sldId id="271" r:id="rId33"/>
    <p:sldId id="313" r:id="rId34"/>
    <p:sldId id="272" r:id="rId35"/>
    <p:sldId id="314" r:id="rId36"/>
    <p:sldId id="275" r:id="rId37"/>
    <p:sldId id="315" r:id="rId38"/>
    <p:sldId id="276" r:id="rId39"/>
    <p:sldId id="316" r:id="rId40"/>
    <p:sldId id="297" r:id="rId41"/>
    <p:sldId id="317" r:id="rId42"/>
    <p:sldId id="277" r:id="rId43"/>
    <p:sldId id="318" r:id="rId44"/>
    <p:sldId id="278" r:id="rId45"/>
    <p:sldId id="319" r:id="rId46"/>
    <p:sldId id="279" r:id="rId47"/>
    <p:sldId id="320" r:id="rId48"/>
    <p:sldId id="280" r:id="rId49"/>
    <p:sldId id="321" r:id="rId50"/>
    <p:sldId id="281" r:id="rId51"/>
    <p:sldId id="322" r:id="rId52"/>
    <p:sldId id="282" r:id="rId53"/>
    <p:sldId id="323" r:id="rId54"/>
    <p:sldId id="296" r:id="rId55"/>
    <p:sldId id="324" r:id="rId56"/>
    <p:sldId id="284" r:id="rId57"/>
    <p:sldId id="325" r:id="rId58"/>
    <p:sldId id="298" r:id="rId59"/>
    <p:sldId id="326" r:id="rId60"/>
    <p:sldId id="289" r:id="rId61"/>
    <p:sldId id="288" r:id="rId62"/>
    <p:sldId id="327" r:id="rId63"/>
    <p:sldId id="290" r:id="rId64"/>
    <p:sldId id="274" r:id="rId65"/>
    <p:sldId id="328" r:id="rId66"/>
    <p:sldId id="292" r:id="rId67"/>
    <p:sldId id="286" r:id="rId68"/>
    <p:sldId id="329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DC6"/>
    <a:srgbClr val="F47C00"/>
    <a:srgbClr val="0065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23" autoAdjust="0"/>
  </p:normalViewPr>
  <p:slideViewPr>
    <p:cSldViewPr>
      <p:cViewPr>
        <p:scale>
          <a:sx n="60" d="100"/>
          <a:sy n="60" d="100"/>
        </p:scale>
        <p:origin x="-228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63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microsoft.com/office/2006/relationships/vbaProject" Target="vbaProject.bin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96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10C68A-9670-42FB-9A08-71A01AE6C236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5400"/>
            <a:ext cx="53340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Contains U.S. Cellular</a:t>
            </a:r>
            <a:r>
              <a:rPr lang="en-US" altLang="en-US" baseline="30000"/>
              <a:t>®</a:t>
            </a:r>
            <a:r>
              <a:rPr lang="en-US" altLang="en-US"/>
              <a:t> confidential information. Not for external use or disclosure without proper authorization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6970F-B46D-4650-9088-9EF7C3AEA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02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" name="Rectangle 4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AA16-5BDB-4832-9645-1BBABB6EB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2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48C4-28EA-49C0-9B86-81506C777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4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19800" y="6172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FDD6-2D33-4C82-991F-452FCC038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65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#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nsert Picture Here.png"/>
          <p:cNvSpPr>
            <a:spLocks noGrp="1"/>
          </p:cNvSpPr>
          <p:nvPr>
            <p:ph type="pic" idx="13"/>
          </p:nvPr>
        </p:nvSpPr>
        <p:spPr>
          <a:xfrm>
            <a:off x="0" y="-330200"/>
            <a:ext cx="9144000" cy="6807200"/>
          </a:xfrm>
          <a:prstGeom prst="rect">
            <a:avLst/>
          </a:prstGeom>
        </p:spPr>
        <p:txBody>
          <a:bodyPr lIns="57149" tIns="28574" rIns="57149" bIns="28574">
            <a:noAutofit/>
          </a:bodyPr>
          <a:lstStyle/>
          <a:p>
            <a:pPr lvl="0"/>
            <a:endParaRPr noProof="0"/>
          </a:p>
        </p:txBody>
      </p:sp>
      <p:sp>
        <p:nvSpPr>
          <p:cNvPr id="331" name="Shape"/>
          <p:cNvSpPr>
            <a:spLocks noGrp="1"/>
          </p:cNvSpPr>
          <p:nvPr>
            <p:ph type="body" sz="half" idx="14"/>
          </p:nvPr>
        </p:nvSpPr>
        <p:spPr>
          <a:xfrm rot="10800000">
            <a:off x="0" y="-431800"/>
            <a:ext cx="3647814" cy="690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0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>
            <a:noAutofit/>
          </a:bodyPr>
          <a:lstStyle/>
          <a:p>
            <a:endParaRPr dirty="0"/>
          </a:p>
        </p:txBody>
      </p:sp>
      <p:sp>
        <p:nvSpPr>
          <p:cNvPr id="332" name="Shape"/>
          <p:cNvSpPr>
            <a:spLocks noGrp="1"/>
          </p:cNvSpPr>
          <p:nvPr>
            <p:ph type="body" sz="half" idx="15"/>
          </p:nvPr>
        </p:nvSpPr>
        <p:spPr>
          <a:xfrm>
            <a:off x="-1" y="952499"/>
            <a:ext cx="5372100" cy="518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508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0" dist="635000" dir="3600000" rotWithShape="0">
              <a:srgbClr val="000000">
                <a:alpha val="25000"/>
              </a:srgbClr>
            </a:outerShdw>
          </a:effectLst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6"/>
          </p:nvPr>
        </p:nvSpPr>
        <p:spPr>
          <a:xfrm>
            <a:off x="4467225" y="6540500"/>
            <a:ext cx="204788" cy="269875"/>
          </a:xfrm>
        </p:spPr>
        <p:txBody>
          <a:bodyPr lIns="57150" tIns="28575" rIns="57150" bIns="28575"/>
          <a:lstStyle>
            <a:lvl1pPr>
              <a:defRPr/>
            </a:lvl1pPr>
          </a:lstStyle>
          <a:p>
            <a:pPr>
              <a:defRPr/>
            </a:pPr>
            <a:fld id="{304B4A47-9A12-4FEA-9A98-69B77159722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014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6176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14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99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69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#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nsert Picture Here.png"/>
          <p:cNvSpPr>
            <a:spLocks noGrp="1"/>
          </p:cNvSpPr>
          <p:nvPr>
            <p:ph type="pic" idx="13"/>
          </p:nvPr>
        </p:nvSpPr>
        <p:spPr>
          <a:xfrm>
            <a:off x="0" y="-330200"/>
            <a:ext cx="9144000" cy="6807200"/>
          </a:xfrm>
          <a:prstGeom prst="rect">
            <a:avLst/>
          </a:prstGeom>
        </p:spPr>
        <p:txBody>
          <a:bodyPr lIns="57149" tIns="28574" rIns="57149" bIns="28574" rtlCol="0">
            <a:noAutofit/>
          </a:bodyPr>
          <a:lstStyle/>
          <a:p>
            <a:pPr lvl="0"/>
            <a:endParaRPr noProof="0"/>
          </a:p>
        </p:txBody>
      </p:sp>
      <p:sp>
        <p:nvSpPr>
          <p:cNvPr id="331" name="Shape"/>
          <p:cNvSpPr>
            <a:spLocks noGrp="1"/>
          </p:cNvSpPr>
          <p:nvPr>
            <p:ph type="body" sz="half" idx="14"/>
          </p:nvPr>
        </p:nvSpPr>
        <p:spPr>
          <a:xfrm rot="10800000">
            <a:off x="0" y="-431800"/>
            <a:ext cx="3647814" cy="690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0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>
            <a:noAutofit/>
          </a:bodyPr>
          <a:lstStyle/>
          <a:p>
            <a:endParaRPr dirty="0"/>
          </a:p>
        </p:txBody>
      </p:sp>
      <p:sp>
        <p:nvSpPr>
          <p:cNvPr id="332" name="Shape"/>
          <p:cNvSpPr>
            <a:spLocks noGrp="1"/>
          </p:cNvSpPr>
          <p:nvPr>
            <p:ph type="body" sz="half" idx="15"/>
          </p:nvPr>
        </p:nvSpPr>
        <p:spPr>
          <a:xfrm>
            <a:off x="-1" y="952499"/>
            <a:ext cx="5372100" cy="518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508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1270000" dist="635000" dir="3600000" rotWithShape="0">
              <a:srgbClr val="000000">
                <a:alpha val="25000"/>
              </a:srgbClr>
            </a:outerShdw>
          </a:effectLst>
        </p:spPr>
        <p:txBody>
          <a:bodyPr anchor="ctr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6"/>
          </p:nvPr>
        </p:nvSpPr>
        <p:spPr>
          <a:xfrm>
            <a:off x="4467225" y="6540500"/>
            <a:ext cx="204788" cy="269875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5CBA76-5738-4CAB-9910-3AA27D92AC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776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7113" y="62563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75" y="6477000"/>
            <a:ext cx="6016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Contains U.S. Cellular® confidential information. Not for external use or disclosure without proper authorization.</a:t>
            </a: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673A0F0-77B3-48A3-BCEB-7B5D5357A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28050" y="6477000"/>
            <a:ext cx="533400" cy="28733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EEDDEA90-F1E3-4AD1-880B-0397ACA7FF60}" type="slidenum">
              <a:rPr lang="en-US" altLang="en-US" sz="800" smtClean="0">
                <a:latin typeface="+mn-lt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latin typeface="+mn-lt"/>
            </a:endParaRPr>
          </a:p>
          <a:p>
            <a:pPr algn="r" eaLnBrk="1" hangingPunct="1">
              <a:defRPr/>
            </a:pPr>
            <a:endParaRPr lang="en-US" altLang="en-US" sz="8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3" r:id="rId2"/>
    <p:sldLayoutId id="214748387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29.xml"/><Relationship Id="rId26" Type="http://schemas.openxmlformats.org/officeDocument/2006/relationships/slide" Target="slide43.xml"/><Relationship Id="rId3" Type="http://schemas.openxmlformats.org/officeDocument/2006/relationships/image" Target="../media/image1.png"/><Relationship Id="rId21" Type="http://schemas.openxmlformats.org/officeDocument/2006/relationships/slide" Target="slide62.xml"/><Relationship Id="rId34" Type="http://schemas.openxmlformats.org/officeDocument/2006/relationships/slide" Target="slide65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27.xml"/><Relationship Id="rId25" Type="http://schemas.openxmlformats.org/officeDocument/2006/relationships/slide" Target="slide41.xml"/><Relationship Id="rId33" Type="http://schemas.openxmlformats.org/officeDocument/2006/relationships/slide" Target="slide55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33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24" Type="http://schemas.openxmlformats.org/officeDocument/2006/relationships/slide" Target="slide39.xml"/><Relationship Id="rId32" Type="http://schemas.openxmlformats.org/officeDocument/2006/relationships/slide" Target="slide53.xml"/><Relationship Id="rId5" Type="http://schemas.openxmlformats.org/officeDocument/2006/relationships/image" Target="../media/image3.png"/><Relationship Id="rId15" Type="http://schemas.openxmlformats.org/officeDocument/2006/relationships/slide" Target="slide23.xml"/><Relationship Id="rId23" Type="http://schemas.openxmlformats.org/officeDocument/2006/relationships/slide" Target="slide37.xml"/><Relationship Id="rId28" Type="http://schemas.openxmlformats.org/officeDocument/2006/relationships/slide" Target="slide47.xml"/><Relationship Id="rId10" Type="http://schemas.openxmlformats.org/officeDocument/2006/relationships/slide" Target="slide13.xml"/><Relationship Id="rId19" Type="http://schemas.openxmlformats.org/officeDocument/2006/relationships/slide" Target="slide31.xml"/><Relationship Id="rId31" Type="http://schemas.openxmlformats.org/officeDocument/2006/relationships/slide" Target="slide51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openxmlformats.org/officeDocument/2006/relationships/slide" Target="slide21.xml"/><Relationship Id="rId22" Type="http://schemas.openxmlformats.org/officeDocument/2006/relationships/slide" Target="slide35.xml"/><Relationship Id="rId27" Type="http://schemas.openxmlformats.org/officeDocument/2006/relationships/slide" Target="slide45.xml"/><Relationship Id="rId30" Type="http://schemas.openxmlformats.org/officeDocument/2006/relationships/slide" Target="slide59.xml"/><Relationship Id="rId35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M1RDRA1\Desktop\Training\Jeopardy%20-%20Think%20Music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b="369"/>
          <a:stretch>
            <a:fillRect/>
          </a:stretch>
        </p:blipFill>
        <p:spPr>
          <a:xfrm>
            <a:off x="0" y="0"/>
            <a:ext cx="9144000" cy="6477000"/>
          </a:xfrm>
        </p:spPr>
      </p:pic>
      <p:sp>
        <p:nvSpPr>
          <p:cNvPr id="9219" name="Shape"/>
          <p:cNvSpPr>
            <a:spLocks/>
          </p:cNvSpPr>
          <p:nvPr/>
        </p:nvSpPr>
        <p:spPr bwMode="auto">
          <a:xfrm>
            <a:off x="1770063" y="0"/>
            <a:ext cx="4564062" cy="6858000"/>
          </a:xfrm>
          <a:custGeom>
            <a:avLst/>
            <a:gdLst>
              <a:gd name="T0" fmla="*/ 482199489 w 21600"/>
              <a:gd name="T1" fmla="*/ 1088707818 h 21600"/>
              <a:gd name="T2" fmla="*/ 482199489 w 21600"/>
              <a:gd name="T3" fmla="*/ 1088707818 h 21600"/>
              <a:gd name="T4" fmla="*/ 482199489 w 21600"/>
              <a:gd name="T5" fmla="*/ 1088707818 h 21600"/>
              <a:gd name="T6" fmla="*/ 482199489 w 21600"/>
              <a:gd name="T7" fmla="*/ 108870781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556" y="0"/>
                </a:moveTo>
                <a:lnTo>
                  <a:pt x="0" y="21600"/>
                </a:lnTo>
                <a:lnTo>
                  <a:pt x="13044" y="21600"/>
                </a:lnTo>
                <a:lnTo>
                  <a:pt x="21600" y="0"/>
                </a:lnTo>
                <a:lnTo>
                  <a:pt x="8556" y="0"/>
                </a:lnTo>
                <a:close/>
              </a:path>
            </a:pathLst>
          </a:custGeom>
          <a:solidFill>
            <a:srgbClr val="C7DDEB">
              <a:alpha val="2470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/>
          </a:p>
        </p:txBody>
      </p:sp>
      <p:sp>
        <p:nvSpPr>
          <p:cNvPr id="9220" name="Shape"/>
          <p:cNvSpPr>
            <a:spLocks/>
          </p:cNvSpPr>
          <p:nvPr/>
        </p:nvSpPr>
        <p:spPr bwMode="auto">
          <a:xfrm>
            <a:off x="333375" y="0"/>
            <a:ext cx="4564063" cy="6477000"/>
          </a:xfrm>
          <a:custGeom>
            <a:avLst/>
            <a:gdLst>
              <a:gd name="T0" fmla="*/ 482199595 w 21600"/>
              <a:gd name="T1" fmla="*/ 971100508 h 21600"/>
              <a:gd name="T2" fmla="*/ 482199595 w 21600"/>
              <a:gd name="T3" fmla="*/ 971100508 h 21600"/>
              <a:gd name="T4" fmla="*/ 482199595 w 21600"/>
              <a:gd name="T5" fmla="*/ 971100508 h 21600"/>
              <a:gd name="T6" fmla="*/ 482199595 w 21600"/>
              <a:gd name="T7" fmla="*/ 97110050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556" y="0"/>
                </a:moveTo>
                <a:lnTo>
                  <a:pt x="0" y="21600"/>
                </a:lnTo>
                <a:lnTo>
                  <a:pt x="13044" y="21600"/>
                </a:lnTo>
                <a:lnTo>
                  <a:pt x="21600" y="0"/>
                </a:lnTo>
                <a:lnTo>
                  <a:pt x="8556" y="0"/>
                </a:lnTo>
                <a:close/>
              </a:path>
            </a:pathLst>
          </a:custGeom>
          <a:solidFill>
            <a:srgbClr val="A6AAB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/>
          </a:p>
        </p:txBody>
      </p:sp>
      <p:sp>
        <p:nvSpPr>
          <p:cNvPr id="9221" name="Shape"/>
          <p:cNvSpPr>
            <a:spLocks noGrp="1"/>
          </p:cNvSpPr>
          <p:nvPr>
            <p:ph type="body" sz="half" idx="14"/>
          </p:nvPr>
        </p:nvSpPr>
        <p:spPr>
          <a:xfrm rot="10800000">
            <a:off x="0" y="0"/>
            <a:ext cx="3648075" cy="6477000"/>
          </a:xfrm>
          <a:custGeom>
            <a:avLst/>
            <a:gdLst>
              <a:gd name="T0" fmla="*/ 308043960 w 21600"/>
              <a:gd name="T1" fmla="*/ 971099908 h 21600"/>
              <a:gd name="T2" fmla="*/ 308043960 w 21600"/>
              <a:gd name="T3" fmla="*/ 971099908 h 21600"/>
              <a:gd name="T4" fmla="*/ 308043960 w 21600"/>
              <a:gd name="T5" fmla="*/ 971099908 h 21600"/>
              <a:gd name="T6" fmla="*/ 308043960 w 21600"/>
              <a:gd name="T7" fmla="*/ 97109990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70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705" y="0"/>
                </a:lnTo>
                <a:close/>
              </a:path>
            </a:pathLst>
          </a:custGeom>
          <a:solidFill>
            <a:srgbClr val="2C80B4"/>
          </a:solidFill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9222" name="Shape"/>
          <p:cNvSpPr>
            <a:spLocks noGrp="1"/>
          </p:cNvSpPr>
          <p:nvPr>
            <p:ph type="body" sz="half" idx="15"/>
          </p:nvPr>
        </p:nvSpPr>
        <p:spPr>
          <a:xfrm>
            <a:off x="0" y="609600"/>
            <a:ext cx="5372100" cy="5181600"/>
          </a:xfrm>
          <a:custGeom>
            <a:avLst/>
            <a:gdLst>
              <a:gd name="T0" fmla="*/ 0 w 20335"/>
              <a:gd name="T1" fmla="*/ 345104 h 21606"/>
              <a:gd name="T2" fmla="*/ 0 w 20335"/>
              <a:gd name="T3" fmla="*/ 1242663082 h 21606"/>
              <a:gd name="T4" fmla="*/ 1052867933 w 20335"/>
              <a:gd name="T5" fmla="*/ 1242663082 h 21606"/>
              <a:gd name="T6" fmla="*/ 1419201299 w 20335"/>
              <a:gd name="T7" fmla="*/ 0 h 21606"/>
              <a:gd name="T8" fmla="*/ 0 w 20335"/>
              <a:gd name="T9" fmla="*/ 345104 h 21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35"/>
              <a:gd name="T16" fmla="*/ 0 h 21606"/>
              <a:gd name="T17" fmla="*/ 20335 w 20335"/>
              <a:gd name="T18" fmla="*/ 21606 h 21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35" h="21606" extrusionOk="0">
                <a:moveTo>
                  <a:pt x="0" y="6"/>
                </a:moveTo>
                <a:lnTo>
                  <a:pt x="0" y="21606"/>
                </a:lnTo>
                <a:lnTo>
                  <a:pt x="15086" y="21606"/>
                </a:lnTo>
                <a:lnTo>
                  <a:pt x="20335" y="0"/>
                </a:lnTo>
                <a:lnTo>
                  <a:pt x="0" y="6"/>
                </a:lnTo>
                <a:close/>
              </a:path>
            </a:pathLst>
          </a:custGeom>
          <a:solidFill>
            <a:srgbClr val="0065A4"/>
          </a:solidFill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9223" name="featured…"/>
          <p:cNvSpPr>
            <a:spLocks noChangeArrowheads="1"/>
          </p:cNvSpPr>
          <p:nvPr/>
        </p:nvSpPr>
        <p:spPr bwMode="auto">
          <a:xfrm>
            <a:off x="166688" y="1755775"/>
            <a:ext cx="40243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912" y="5393026"/>
            <a:ext cx="3718058" cy="21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1750" tIns="31750" rIns="31750" bIns="31750" spcCol="23813" anchor="ctr">
            <a:spAutoFit/>
          </a:bodyPr>
          <a:lstStyle/>
          <a:p>
            <a:pPr defTabSz="515938"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October 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14, 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2019   </a:t>
            </a:r>
            <a:r>
              <a:rPr lang="en-US" sz="1100" dirty="0">
                <a:solidFill>
                  <a:schemeClr val="bg1"/>
                </a:solidFill>
                <a:latin typeface="Arial" charset="0"/>
                <a:sym typeface="Montserrat-Regular"/>
              </a:rPr>
              <a:t>|    v. 1.0</a:t>
            </a:r>
          </a:p>
        </p:txBody>
      </p:sp>
      <p:sp>
        <p:nvSpPr>
          <p:cNvPr id="9225" name="featured…"/>
          <p:cNvSpPr>
            <a:spLocks noChangeArrowheads="1"/>
          </p:cNvSpPr>
          <p:nvPr/>
        </p:nvSpPr>
        <p:spPr bwMode="auto">
          <a:xfrm>
            <a:off x="166688" y="1050925"/>
            <a:ext cx="44053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Wireless Fundamentals Jeopardy</a:t>
            </a:r>
          </a:p>
        </p:txBody>
      </p:sp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430713"/>
            <a:ext cx="22034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analog?</a:t>
            </a:r>
            <a:endParaRPr lang="en-US" altLang="en-US" dirty="0"/>
          </a:p>
        </p:txBody>
      </p:sp>
      <p:sp>
        <p:nvSpPr>
          <p:cNvPr id="184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356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 six ways you use devices today.</a:t>
            </a:r>
            <a:endParaRPr lang="en-US" altLang="en-US" dirty="0"/>
          </a:p>
        </p:txBody>
      </p:sp>
      <p:pic>
        <p:nvPicPr>
          <p:cNvPr id="19460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6" r="7500" b="10246"/>
          <a:stretch>
            <a:fillRect/>
          </a:stretch>
        </p:blipFill>
        <p:spPr bwMode="auto">
          <a:xfrm>
            <a:off x="3124200" y="3352800"/>
            <a:ext cx="2905125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Make calls		4. Send image messages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Receive calls		5. Send video messages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Send Text		6. Access data services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 smtClean="0">
                <a:latin typeface="+mn-lt"/>
              </a:rPr>
              <a:t>$200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Before 1991 you actually had to talk on the phone because this feature was not available with 1G technology.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962400"/>
            <a:ext cx="2493962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smtClean="0">
                <a:effectLst/>
                <a:latin typeface="+mn-lt"/>
              </a:rPr>
              <a:t/>
            </a:r>
            <a:br>
              <a:rPr lang="en-US" dirty="0" smtClean="0">
                <a:effectLst/>
                <a:latin typeface="+mn-lt"/>
              </a:rPr>
            </a:br>
            <a:r>
              <a:rPr lang="en-US" altLang="en-US" dirty="0" smtClean="0">
                <a:latin typeface="+mn-lt"/>
              </a:rPr>
              <a:t>$200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text messaging?</a:t>
            </a:r>
            <a:endParaRPr lang="en-US" altLang="en-US" dirty="0"/>
          </a:p>
        </p:txBody>
      </p:sp>
      <p:sp>
        <p:nvSpPr>
          <p:cNvPr id="225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5425" y="5668963"/>
            <a:ext cx="839788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</a:t>
            </a:r>
            <a:r>
              <a:rPr lang="en-US" dirty="0">
                <a:effectLst/>
                <a:latin typeface="+mn-lt"/>
              </a:rPr>
              <a:t> </a:t>
            </a:r>
            <a:r>
              <a:rPr lang="en-US" dirty="0" smtClean="0">
                <a:effectLst/>
                <a:latin typeface="+mn-lt"/>
              </a:rPr>
              <a:t/>
            </a:r>
            <a:br>
              <a:rPr lang="en-US" dirty="0" smtClean="0">
                <a:effectLst/>
                <a:latin typeface="+mn-lt"/>
              </a:rPr>
            </a:br>
            <a:r>
              <a:rPr lang="en-US" altLang="en-US" dirty="0" smtClean="0">
                <a:latin typeface="+mn-lt"/>
              </a:rPr>
              <a:t>$400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was the first generation of digital technology.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235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6118" r="10950" b="6250"/>
          <a:stretch>
            <a:fillRect/>
          </a:stretch>
        </p:blipFill>
        <p:spPr bwMode="auto">
          <a:xfrm>
            <a:off x="3727450" y="3657600"/>
            <a:ext cx="1663700" cy="2117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2G?</a:t>
            </a:r>
            <a:endParaRPr lang="en-US" altLang="en-US" dirty="0"/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638800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generation will allow device-to-device communication, for example, self-driving cars.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497138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5G?</a:t>
            </a:r>
            <a:endParaRPr lang="en-US" altLang="en-US" dirty="0"/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46738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Smartphones, increased data speeds, and security were introduced in this generation.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0732" r="4289" b="19547"/>
          <a:stretch>
            <a:fillRect/>
          </a:stretch>
        </p:blipFill>
        <p:spPr bwMode="auto">
          <a:xfrm>
            <a:off x="3581400" y="3962400"/>
            <a:ext cx="1663700" cy="1933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58"/>
            </a:gs>
            <a:gs pos="13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7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Funpardy</a:t>
            </a:r>
          </a:p>
        </p:txBody>
      </p:sp>
      <p:graphicFrame>
        <p:nvGraphicFramePr>
          <p:cNvPr id="7364" name="Group 196"/>
          <p:cNvGraphicFramePr>
            <a:graphicFrameLocks noGrp="1"/>
          </p:cNvGraphicFramePr>
          <p:nvPr>
            <p:ph type="tbl" idx="1"/>
          </p:nvPr>
        </p:nvGraphicFramePr>
        <p:xfrm>
          <a:off x="0" y="1447800"/>
          <a:ext cx="9144000" cy="5410201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  <a:gridCol w="1447800"/>
                <a:gridCol w="1524000"/>
                <a:gridCol w="1524000"/>
                <a:gridCol w="1600200"/>
              </a:tblGrid>
              <a:tr h="1295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Evolution of Wireless Technology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Generations</a:t>
                      </a:r>
                      <a:endParaRPr kumimoji="0" lang="en-US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Network</a:t>
                      </a:r>
                      <a:endParaRPr kumimoji="0" lang="en-US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Internet of Things (</a:t>
                      </a: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IoT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IoT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Connected Community </a:t>
                      </a:r>
                      <a:endParaRPr kumimoji="0" lang="en-US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Wireless Fun Facts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4" name="AutoShape 1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438400"/>
            <a:ext cx="1371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200</a:t>
            </a:r>
          </a:p>
        </p:txBody>
      </p:sp>
      <p:sp>
        <p:nvSpPr>
          <p:cNvPr id="7286" name="AutoShape 1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276600"/>
            <a:ext cx="1371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400</a:t>
            </a:r>
          </a:p>
        </p:txBody>
      </p:sp>
      <p:sp>
        <p:nvSpPr>
          <p:cNvPr id="7288" name="AutoShape 1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114800"/>
            <a:ext cx="1371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600</a:t>
            </a:r>
          </a:p>
        </p:txBody>
      </p:sp>
      <p:sp>
        <p:nvSpPr>
          <p:cNvPr id="7290" name="AutoShape 1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953000"/>
            <a:ext cx="1371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800</a:t>
            </a:r>
          </a:p>
        </p:txBody>
      </p:sp>
      <p:sp>
        <p:nvSpPr>
          <p:cNvPr id="7292" name="AutoShape 12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91200"/>
            <a:ext cx="1371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1000</a:t>
            </a:r>
          </a:p>
        </p:txBody>
      </p:sp>
      <p:sp>
        <p:nvSpPr>
          <p:cNvPr id="7294" name="AutoShape 12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2438400"/>
            <a:ext cx="16764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200</a:t>
            </a:r>
          </a:p>
        </p:txBody>
      </p:sp>
      <p:sp>
        <p:nvSpPr>
          <p:cNvPr id="7296" name="AutoShape 12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3276600"/>
            <a:ext cx="16764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400</a:t>
            </a:r>
          </a:p>
        </p:txBody>
      </p:sp>
      <p:sp>
        <p:nvSpPr>
          <p:cNvPr id="7298" name="AutoShape 13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4114800"/>
            <a:ext cx="16764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600</a:t>
            </a:r>
          </a:p>
        </p:txBody>
      </p:sp>
      <p:sp>
        <p:nvSpPr>
          <p:cNvPr id="7300" name="AutoShape 13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4953000"/>
            <a:ext cx="16764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800</a:t>
            </a:r>
          </a:p>
        </p:txBody>
      </p:sp>
      <p:sp>
        <p:nvSpPr>
          <p:cNvPr id="7302" name="AutoShape 13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5791200"/>
            <a:ext cx="16764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1000</a:t>
            </a:r>
          </a:p>
        </p:txBody>
      </p:sp>
      <p:sp>
        <p:nvSpPr>
          <p:cNvPr id="7304" name="AutoShape 136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2438400"/>
            <a:ext cx="14478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200</a:t>
            </a:r>
          </a:p>
        </p:txBody>
      </p:sp>
      <p:sp>
        <p:nvSpPr>
          <p:cNvPr id="7306" name="AutoShape 138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3276600"/>
            <a:ext cx="14478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400</a:t>
            </a:r>
          </a:p>
        </p:txBody>
      </p:sp>
      <p:sp>
        <p:nvSpPr>
          <p:cNvPr id="7308" name="AutoShape 14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4114800"/>
            <a:ext cx="14478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600</a:t>
            </a:r>
          </a:p>
        </p:txBody>
      </p:sp>
      <p:sp>
        <p:nvSpPr>
          <p:cNvPr id="7310" name="AutoShape 142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4953000"/>
            <a:ext cx="14478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800</a:t>
            </a:r>
          </a:p>
        </p:txBody>
      </p:sp>
      <p:sp>
        <p:nvSpPr>
          <p:cNvPr id="7312" name="AutoShape 14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5791200"/>
            <a:ext cx="14478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1000</a:t>
            </a:r>
          </a:p>
        </p:txBody>
      </p:sp>
      <p:sp>
        <p:nvSpPr>
          <p:cNvPr id="7314" name="AutoShape 146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24384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200</a:t>
            </a:r>
          </a:p>
        </p:txBody>
      </p:sp>
      <p:sp>
        <p:nvSpPr>
          <p:cNvPr id="7317" name="AutoShape 1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32766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400</a:t>
            </a:r>
          </a:p>
        </p:txBody>
      </p:sp>
      <p:sp>
        <p:nvSpPr>
          <p:cNvPr id="7320" name="AutoShape 152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41148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600</a:t>
            </a:r>
          </a:p>
        </p:txBody>
      </p:sp>
      <p:sp>
        <p:nvSpPr>
          <p:cNvPr id="7322" name="AutoShape 154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49530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800</a:t>
            </a:r>
          </a:p>
        </p:txBody>
      </p:sp>
      <p:sp>
        <p:nvSpPr>
          <p:cNvPr id="7325" name="AutoShape 157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7912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1000</a:t>
            </a:r>
          </a:p>
        </p:txBody>
      </p:sp>
      <p:sp>
        <p:nvSpPr>
          <p:cNvPr id="7328" name="AutoShape 160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24384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200</a:t>
            </a:r>
          </a:p>
        </p:txBody>
      </p:sp>
      <p:sp>
        <p:nvSpPr>
          <p:cNvPr id="7330" name="AutoShape 162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32766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400</a:t>
            </a:r>
          </a:p>
        </p:txBody>
      </p:sp>
      <p:sp>
        <p:nvSpPr>
          <p:cNvPr id="7333" name="AutoShape 165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41148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600</a:t>
            </a:r>
          </a:p>
        </p:txBody>
      </p:sp>
      <p:sp>
        <p:nvSpPr>
          <p:cNvPr id="7336" name="AutoShape 16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49530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800</a:t>
            </a:r>
          </a:p>
        </p:txBody>
      </p:sp>
      <p:sp>
        <p:nvSpPr>
          <p:cNvPr id="7338" name="AutoShape 170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791200"/>
            <a:ext cx="15240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1000</a:t>
            </a:r>
          </a:p>
        </p:txBody>
      </p:sp>
      <p:sp>
        <p:nvSpPr>
          <p:cNvPr id="7353" name="AutoShape 18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304800"/>
            <a:ext cx="13716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 Funpardy</a:t>
            </a:r>
          </a:p>
        </p:txBody>
      </p:sp>
      <p:sp>
        <p:nvSpPr>
          <p:cNvPr id="35" name="AutoShape 172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2438400"/>
            <a:ext cx="16002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200</a:t>
            </a:r>
          </a:p>
        </p:txBody>
      </p:sp>
      <p:sp>
        <p:nvSpPr>
          <p:cNvPr id="36" name="AutoShape 174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3276600"/>
            <a:ext cx="16002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400</a:t>
            </a:r>
          </a:p>
        </p:txBody>
      </p:sp>
      <p:sp>
        <p:nvSpPr>
          <p:cNvPr id="37" name="AutoShape 176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4114800"/>
            <a:ext cx="16002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smtClean="0"/>
              <a:t>$</a:t>
            </a:r>
            <a:r>
              <a:rPr lang="en-US" altLang="en-US" sz="1800" b="1" smtClean="0"/>
              <a:t>600</a:t>
            </a:r>
          </a:p>
        </p:txBody>
      </p:sp>
      <p:sp>
        <p:nvSpPr>
          <p:cNvPr id="38" name="AutoShape 178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4953000"/>
            <a:ext cx="16002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800</a:t>
            </a:r>
          </a:p>
        </p:txBody>
      </p:sp>
      <p:sp>
        <p:nvSpPr>
          <p:cNvPr id="39" name="AutoShape 181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1600200" cy="838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/>
              <a:t>$</a:t>
            </a:r>
            <a:r>
              <a:rPr lang="en-US" altLang="en-US" sz="1800" b="1" dirty="0" smtClean="0"/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2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2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2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2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2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3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3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3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3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0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3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3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7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3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73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73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73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73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73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7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7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284" grpId="0"/>
      <p:bldP spid="7286" grpId="0"/>
      <p:bldP spid="7288" grpId="0"/>
      <p:bldP spid="7290" grpId="0"/>
      <p:bldP spid="7292" grpId="0"/>
      <p:bldP spid="7294" grpId="0"/>
      <p:bldP spid="7296" grpId="0" animBg="1"/>
      <p:bldP spid="7298" grpId="0"/>
      <p:bldP spid="7300" grpId="0"/>
      <p:bldP spid="7302" grpId="0"/>
      <p:bldP spid="7304" grpId="0"/>
      <p:bldP spid="7306" grpId="0"/>
      <p:bldP spid="7308" grpId="0"/>
      <p:bldP spid="7310" grpId="0"/>
      <p:bldP spid="7312" grpId="0"/>
      <p:bldP spid="7314" grpId="0"/>
      <p:bldP spid="7317" grpId="0" animBg="1"/>
      <p:bldP spid="7320" grpId="0" animBg="1"/>
      <p:bldP spid="7322" grpId="0"/>
      <p:bldP spid="7325" grpId="0"/>
      <p:bldP spid="7328" grpId="0"/>
      <p:bldP spid="7330" grpId="0"/>
      <p:bldP spid="7333" grpId="0"/>
      <p:bldP spid="7336" grpId="0"/>
      <p:bldP spid="7338" grpId="0"/>
      <p:bldP spid="7353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3G? </a:t>
            </a:r>
            <a:endParaRPr lang="en-US" altLang="en-US" dirty="0"/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2250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Introduced with 4G, this enables calls and data usage at the same time.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2970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21941" r="8127" b="13264"/>
          <a:stretch>
            <a:fillRect/>
          </a:stretch>
        </p:blipFill>
        <p:spPr bwMode="auto">
          <a:xfrm>
            <a:off x="2971800" y="3962400"/>
            <a:ext cx="3162300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Generations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VoLTE (Voice over LTE)?</a:t>
            </a:r>
            <a:endParaRPr lang="en-US" altLang="en-US" dirty="0"/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5425" y="5638800"/>
            <a:ext cx="839788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structure houses electronic equipment needed to conduct wireless communication.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31748" name="Picture 3" descr="W:\Icons-General-Usage\cell-tower-2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886200"/>
            <a:ext cx="10382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a cell tower?</a:t>
            </a:r>
            <a:endParaRPr lang="en-US" altLang="en-US" dirty="0"/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2250" y="5638800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When a text message is sent, it travels from the first phone to the nearest cell tower to connect to the network. The connection then travels to this place.</a:t>
            </a:r>
            <a:endParaRPr lang="en-US" altLang="en-US" dirty="0"/>
          </a:p>
        </p:txBody>
      </p:sp>
      <p:pic>
        <p:nvPicPr>
          <p:cNvPr id="33796" name="Picture 4" descr="W:\Icons-General-Usage\databas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495800"/>
            <a:ext cx="8143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the messaging center?</a:t>
            </a:r>
            <a:endParaRPr lang="en-US" altLang="en-US" dirty="0"/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5263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To upload your latest selfie on your favorite app, the connection travels here to complete the request.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354263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the switch?</a:t>
            </a:r>
            <a:endParaRPr lang="en-US" altLang="en-US" dirty="0"/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5425" y="5638800"/>
            <a:ext cx="839788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Your device must communicate with this “out this world” equipment to establish a location before using GPS.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>
              <a:effectLst/>
            </a:endParaRP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051300"/>
            <a:ext cx="249396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4F81BD"/>
            </a:gs>
            <a:gs pos="50000">
              <a:srgbClr val="4F81B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 decade Cool Ranch Doritos, the Rubik’s Cube, and the first commercial wireless network was built.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293938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What are satellites?</a:t>
            </a:r>
            <a:endParaRPr lang="en-US" altLang="en-US" dirty="0"/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37488" y="56610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If you call your bestie on your mobile device, the connection must travel to these three places, in order, before you hear them say hello!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354513"/>
            <a:ext cx="29765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are the nearest cell tower, then the switch, and then the cell tower closest to the receiving phone?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37488" y="5630863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err="1"/>
              <a:t>IoT</a:t>
            </a:r>
            <a:r>
              <a:rPr lang="en-US" dirty="0"/>
              <a:t> is the acronym for the future of wireless technology, what does it stand for?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1988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6" b="7532"/>
          <a:stretch>
            <a:fillRect/>
          </a:stretch>
        </p:blipFill>
        <p:spPr bwMode="auto">
          <a:xfrm>
            <a:off x="2971800" y="3886200"/>
            <a:ext cx="31321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Internet of Things?</a:t>
            </a:r>
            <a:endParaRPr lang="en-US" altLang="en-US" dirty="0"/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2250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These services process data sent from sensors and devices, they also produce rain.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0"/>
          <a:stretch>
            <a:fillRect/>
          </a:stretch>
        </p:blipFill>
        <p:spPr bwMode="auto">
          <a:xfrm>
            <a:off x="2971800" y="3962400"/>
            <a:ext cx="31829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are cloud services?</a:t>
            </a:r>
            <a:endParaRPr lang="en-US" altLang="en-US" dirty="0"/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8438" y="5638800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industry uses </a:t>
            </a:r>
            <a:r>
              <a:rPr lang="en-US" dirty="0" err="1"/>
              <a:t>IoT</a:t>
            </a:r>
            <a:r>
              <a:rPr lang="en-US" dirty="0"/>
              <a:t> to track deliveries, monitor drivers, and run diagnostics on equipment.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251200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the transportation industry?</a:t>
            </a:r>
            <a:endParaRPr lang="en-US" altLang="en-US" dirty="0"/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5575" y="56356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profession benefits from </a:t>
            </a:r>
            <a:r>
              <a:rPr lang="en-US" dirty="0" err="1"/>
              <a:t>IoT</a:t>
            </a:r>
            <a:r>
              <a:rPr lang="en-US" dirty="0"/>
              <a:t> by capturing product delivery, tracking cows, and monitoring tractors.</a:t>
            </a:r>
            <a:endParaRPr lang="en-US" altLang="en-US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"/>
          <a:stretch>
            <a:fillRect/>
          </a:stretch>
        </p:blipFill>
        <p:spPr bwMode="auto">
          <a:xfrm>
            <a:off x="3051175" y="4038600"/>
            <a:ext cx="2967038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the 80’s?</a:t>
            </a:r>
            <a:endParaRPr lang="en-US" altLang="en-US" dirty="0"/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3838" y="5638800"/>
            <a:ext cx="8382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a farmer?</a:t>
            </a:r>
            <a:endParaRPr lang="en-US" altLang="en-US" dirty="0"/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5575" y="56356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Sensors monitor lighting, temperature, humidity, and motion in this type of dwelling.</a:t>
            </a:r>
            <a:endParaRPr lang="en-US" altLang="en-US" dirty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>
            <a:off x="3468688" y="4038600"/>
            <a:ext cx="2184400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a smart home?</a:t>
            </a:r>
            <a:endParaRPr lang="en-US" altLang="en-US" dirty="0"/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356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You could start laundry, and open and close your garage door remotely, if you owned these.</a:t>
            </a:r>
            <a:endParaRPr lang="en-US" altLang="en-US" dirty="0"/>
          </a:p>
        </p:txBody>
      </p:sp>
      <p:pic>
        <p:nvPicPr>
          <p:cNvPr id="52228" name="Picture 6" descr="\\chil-data1\Share\Human Resources\Learning Development\LD Team\Learning_Architect_Team\Images\Backgrounds\robert-wiedemann-195099-unsp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4114800"/>
            <a:ext cx="2495550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are smart appliances?</a:t>
            </a:r>
            <a:endParaRPr lang="en-US" altLang="en-US" dirty="0"/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7013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company uses fleet management software to track driver routes, hours, and speed.</a:t>
            </a:r>
            <a:endParaRPr lang="en-US" altLang="en-US" dirty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2959100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Who is Uber?</a:t>
            </a:r>
            <a:endParaRPr lang="en-US" altLang="en-US" dirty="0"/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You could create the world’s best corn field maze using this type of technology.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563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955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sensor technology?</a:t>
            </a:r>
            <a:endParaRPr lang="en-US" altLang="en-US" dirty="0"/>
          </a:p>
        </p:txBody>
      </p:sp>
      <p:sp>
        <p:nvSpPr>
          <p:cNvPr id="57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5425" y="5635625"/>
            <a:ext cx="839788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You could use this equipment to catch Fluffy sitting on the couch again, leaving pet hair.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686175"/>
            <a:ext cx="1566862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4F81BD"/>
            </a:gs>
            <a:gs pos="10001">
              <a:srgbClr val="4F81B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 year the first cellular service launched.</a:t>
            </a:r>
            <a:endParaRPr lang="en-US" altLang="en-US" dirty="0"/>
          </a:p>
        </p:txBody>
      </p:sp>
      <p:pic>
        <p:nvPicPr>
          <p:cNvPr id="13316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b="11211"/>
          <a:stretch>
            <a:fillRect/>
          </a:stretch>
        </p:blipFill>
        <p:spPr bwMode="auto">
          <a:xfrm>
            <a:off x="3030538" y="3314700"/>
            <a:ext cx="3124200" cy="1658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Community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are smart security cameras? </a:t>
            </a:r>
            <a:endParaRPr lang="en-US" altLang="en-US" dirty="0"/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5425" y="5646738"/>
            <a:ext cx="839788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parent is more likely to give their child a phone in elementary school.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>
              <a:effectLst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157413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$200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Who is Dad?</a:t>
            </a:r>
            <a:endParaRPr lang="en-US" altLang="en-US" dirty="0"/>
          </a:p>
        </p:txBody>
      </p:sp>
      <p:sp>
        <p:nvSpPr>
          <p:cNvPr id="614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356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This is the single most used feature on a smartphone. People do this, more than they use the internet.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962400"/>
            <a:ext cx="13477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text?</a:t>
            </a:r>
            <a:endParaRPr lang="en-US" altLang="en-US" dirty="0"/>
          </a:p>
        </p:txBody>
      </p:sp>
      <p:sp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75313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>
                <a:effectLst/>
              </a:rPr>
              <a:t>	</a:t>
            </a:r>
            <a:r>
              <a:rPr lang="en-US" dirty="0"/>
              <a:t>More than 4 billion people own mobile phones, but only 3.5 billion use this daily item.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645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" b="5927"/>
          <a:stretch>
            <a:fillRect/>
          </a:stretch>
        </p:blipFill>
        <p:spPr bwMode="auto">
          <a:xfrm>
            <a:off x="3271838" y="3962400"/>
            <a:ext cx="25987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>
                <a:effectLst/>
              </a:rPr>
              <a:t>	</a:t>
            </a: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a toothbrush?</a:t>
            </a:r>
            <a:endParaRPr lang="en-US" altLang="en-US" dirty="0"/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8438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 cost of the first mobile phone in 1983.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352800"/>
            <a:ext cx="24939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$1000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$4000? </a:t>
            </a:r>
            <a:endParaRPr lang="en-US" altLang="en-US" dirty="0"/>
          </a:p>
        </p:txBody>
      </p:sp>
      <p:sp>
        <p:nvSpPr>
          <p:cNvPr id="675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610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Final Jeopardy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6000" dirty="0" smtClean="0"/>
              <a:t>Details, Details, Details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6000" dirty="0" smtClean="0"/>
          </a:p>
        </p:txBody>
      </p:sp>
      <p:sp>
        <p:nvSpPr>
          <p:cNvPr id="686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56263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1983?</a:t>
            </a:r>
            <a:endParaRPr lang="en-US" altLang="en-US" dirty="0"/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646738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Final Jeopardy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4676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39942" name="Jeopardy - Think Musi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7525" y="1966913"/>
            <a:ext cx="8229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en-US" altLang="en-US" kern="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dirty="0"/>
              <a:t>The name of this course.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6000" kern="0" dirty="0" smtClean="0"/>
          </a:p>
        </p:txBody>
      </p:sp>
      <p:pic>
        <p:nvPicPr>
          <p:cNvPr id="6963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290888"/>
            <a:ext cx="3035300" cy="2024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9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Final Jeopardy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706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356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2132013"/>
            <a:ext cx="7315200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dirty="0"/>
              <a:t>What is Wireless Fundamentals?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6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381000" y="838200"/>
            <a:ext cx="8382000" cy="4876800"/>
          </a:xfrm>
          <a:prstGeom prst="rect">
            <a:avLst/>
          </a:prstGeom>
          <a:solidFill>
            <a:srgbClr val="0065A4"/>
          </a:solidFill>
          <a:ln w="76200">
            <a:solidFill>
              <a:srgbClr val="F47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447800" y="27432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66"/>
              </a:buClr>
              <a:buSzTx/>
              <a:buFontTx/>
              <a:buNone/>
            </a:pPr>
            <a:r>
              <a:rPr lang="en-US" altLang="en-US" sz="7200" b="1">
                <a:solidFill>
                  <a:schemeClr val="bg2"/>
                </a:solidFill>
              </a:rPr>
              <a:t>Daily Double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1371600" y="26670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66"/>
              </a:buClr>
              <a:buSzTx/>
              <a:buFontTx/>
              <a:buNone/>
            </a:pPr>
            <a:r>
              <a:rPr lang="en-US" altLang="en-US" sz="7200" b="1"/>
              <a:t>Daily Double</a:t>
            </a:r>
          </a:p>
        </p:txBody>
      </p:sp>
    </p:spTree>
  </p:cSld>
  <p:clrMapOvr>
    <a:masterClrMapping/>
  </p:clrMapOvr>
  <p:transition spd="med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r>
              <a:rPr lang="en-US" altLang="en-US" dirty="0" smtClean="0"/>
              <a:t>$</a:t>
            </a:r>
            <a:r>
              <a:rPr lang="en-US" altLang="en-US" dirty="0"/>
              <a:t>4</a:t>
            </a:r>
            <a:r>
              <a:rPr lang="en-US" altLang="en-US" dirty="0" smtClean="0"/>
              <a:t>00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These are downloaded to a wireless device and interact with smart devices; you may need a play store to find them.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810000"/>
            <a:ext cx="24955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of Things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$400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are applications or apps?</a:t>
            </a:r>
            <a:endParaRPr lang="en-US" altLang="en-US" dirty="0"/>
          </a:p>
        </p:txBody>
      </p:sp>
      <p:sp>
        <p:nvSpPr>
          <p:cNvPr id="737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61025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1000" y="838200"/>
            <a:ext cx="8382000" cy="4876800"/>
          </a:xfrm>
          <a:prstGeom prst="rect">
            <a:avLst/>
          </a:prstGeom>
          <a:solidFill>
            <a:srgbClr val="0065A4"/>
          </a:solidFill>
          <a:ln w="76200">
            <a:solidFill>
              <a:srgbClr val="F47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447800" y="27432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66"/>
              </a:buClr>
              <a:buSzTx/>
              <a:buFontTx/>
              <a:buNone/>
            </a:pPr>
            <a:r>
              <a:rPr lang="en-US" altLang="en-US" sz="7200" b="1">
                <a:solidFill>
                  <a:schemeClr val="bg2"/>
                </a:solidFill>
              </a:rPr>
              <a:t>Daily Double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371600" y="26670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66"/>
              </a:buClr>
              <a:buSzTx/>
              <a:buFontTx/>
              <a:buNone/>
            </a:pPr>
            <a:r>
              <a:rPr lang="en-US" altLang="en-US" sz="7200" b="1"/>
              <a:t>Daily Double</a:t>
            </a:r>
          </a:p>
        </p:txBody>
      </p:sp>
    </p:spTree>
  </p:cSld>
  <p:clrMapOvr>
    <a:masterClrMapping/>
  </p:clrMapOvr>
  <p:transition spd="med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You seek this out, more than Grandma’s birthday money; the acronym is short for Wireless Fidelity, and it is recognized by this </a:t>
            </a:r>
            <a:r>
              <a:rPr lang="en-US" dirty="0" smtClean="0"/>
              <a:t>symbol </a:t>
            </a:r>
            <a:endParaRPr lang="en-US" altLang="en-US" dirty="0"/>
          </a:p>
        </p:txBody>
      </p:sp>
      <p:pic>
        <p:nvPicPr>
          <p:cNvPr id="75780" name="Picture 5" descr="C:\Users\sdangelo\AppData\Local\Microsoft\Windows\INetCache\IE\XCBTQHXQ\wifi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922713"/>
            <a:ext cx="40100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Fun Facts </a:t>
            </a:r>
            <a:b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Answer: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WIFI?</a:t>
            </a:r>
            <a:endParaRPr lang="en-US" altLang="en-US" dirty="0"/>
          </a:p>
        </p:txBody>
      </p:sp>
      <p:sp>
        <p:nvSpPr>
          <p:cNvPr id="768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61025"/>
            <a:ext cx="841375" cy="3841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The highly anticipated next generation of wireless.</a:t>
            </a:r>
            <a:endParaRPr lang="en-US" altLang="en-US" dirty="0"/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12494"/>
          <a:stretch>
            <a:fillRect/>
          </a:stretch>
        </p:blipFill>
        <p:spPr bwMode="auto">
          <a:xfrm>
            <a:off x="3043238" y="3657600"/>
            <a:ext cx="3132137" cy="166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58"/>
            </a:gs>
            <a:gs pos="38000">
              <a:srgbClr val="1F497D"/>
            </a:gs>
            <a:gs pos="100000">
              <a:srgbClr val="1F497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/>
              <a:t>Answer: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What is 5G?</a:t>
            </a:r>
            <a:endParaRPr lang="en-US" altLang="en-US" dirty="0"/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38800"/>
            <a:ext cx="841375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 of Wireless Technology 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Clue: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dirty="0"/>
              <a:t>T</a:t>
            </a:r>
            <a:r>
              <a:rPr lang="en-US" dirty="0"/>
              <a:t>he Zach Morris 1G bag phone used this type of technology.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741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6" t="304" r="15134" b="5229"/>
          <a:stretch>
            <a:fillRect/>
          </a:stretch>
        </p:blipFill>
        <p:spPr bwMode="auto">
          <a:xfrm>
            <a:off x="3657600" y="3657600"/>
            <a:ext cx="180181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3815</TotalTime>
  <Words>1107</Words>
  <Application>Microsoft Office PowerPoint</Application>
  <PresentationFormat>On-screen Show (4:3)</PresentationFormat>
  <Paragraphs>271</Paragraphs>
  <Slides>67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Wingdings</vt:lpstr>
      <vt:lpstr>Calibri</vt:lpstr>
      <vt:lpstr>ＭＳ Ｐゴシック</vt:lpstr>
      <vt:lpstr>Helvetica Light</vt:lpstr>
      <vt:lpstr>Beam</vt:lpstr>
      <vt:lpstr>Office Theme</vt:lpstr>
      <vt:lpstr>PowerPoint Presentation</vt:lpstr>
      <vt:lpstr>Wireless Funpardy</vt:lpstr>
      <vt:lpstr>Evolution of Wireless Technology $200</vt:lpstr>
      <vt:lpstr>Evolution of Wireless Technology $200</vt:lpstr>
      <vt:lpstr>Evolution of Wireless Technology $400</vt:lpstr>
      <vt:lpstr>Evolution of Wireless Technology $400</vt:lpstr>
      <vt:lpstr>Evolution of Wireless Technology $600</vt:lpstr>
      <vt:lpstr>Evolution of Wireless Technology $600</vt:lpstr>
      <vt:lpstr>Evolution of Wireless Technology $800</vt:lpstr>
      <vt:lpstr>Evolution of Wireless Technology $800</vt:lpstr>
      <vt:lpstr>Evolution of Wireless Technology $1000</vt:lpstr>
      <vt:lpstr>Evolution of Wireless Technology $1000</vt:lpstr>
      <vt:lpstr>Generations  $200</vt:lpstr>
      <vt:lpstr>Generations  $200</vt:lpstr>
      <vt:lpstr>Generations  $400</vt:lpstr>
      <vt:lpstr>Generations  $400</vt:lpstr>
      <vt:lpstr>Generations  $600</vt:lpstr>
      <vt:lpstr>Generations  $600</vt:lpstr>
      <vt:lpstr>Generations  $800</vt:lpstr>
      <vt:lpstr>Generations  $800</vt:lpstr>
      <vt:lpstr>Generations  $1000</vt:lpstr>
      <vt:lpstr>Generations  $1000</vt:lpstr>
      <vt:lpstr>Network  $200</vt:lpstr>
      <vt:lpstr>Network  $200</vt:lpstr>
      <vt:lpstr>Network  $400</vt:lpstr>
      <vt:lpstr>Network  $400</vt:lpstr>
      <vt:lpstr>Network  $600</vt:lpstr>
      <vt:lpstr>Network  $600</vt:lpstr>
      <vt:lpstr>Network  $800</vt:lpstr>
      <vt:lpstr>Network  $800</vt:lpstr>
      <vt:lpstr>Network  $1000</vt:lpstr>
      <vt:lpstr>Network  $1000</vt:lpstr>
      <vt:lpstr>Internet of Things (IoT)  $200</vt:lpstr>
      <vt:lpstr>Internet of Things (IoT)  $200</vt:lpstr>
      <vt:lpstr>Internet of Things (IoT)  $600</vt:lpstr>
      <vt:lpstr>Internet of Things (IoT)  $600</vt:lpstr>
      <vt:lpstr>Internet of Things (IoT)  $800</vt:lpstr>
      <vt:lpstr>Internet of Things (IoT)  $800</vt:lpstr>
      <vt:lpstr>Internet of Things (IoT)  $1000</vt:lpstr>
      <vt:lpstr>Internet of Things (IoT)  $1000</vt:lpstr>
      <vt:lpstr>IoT Connected Community $200</vt:lpstr>
      <vt:lpstr>IoT Connected Community $200</vt:lpstr>
      <vt:lpstr>IoT Connected Community $400</vt:lpstr>
      <vt:lpstr>IoT Connected Community $400</vt:lpstr>
      <vt:lpstr>IoT Connected Community $600</vt:lpstr>
      <vt:lpstr>IoT Connected Community $600</vt:lpstr>
      <vt:lpstr>IoT Connected Community $800</vt:lpstr>
      <vt:lpstr>IoT Connected Community $800</vt:lpstr>
      <vt:lpstr>IoT Connected Community $1000</vt:lpstr>
      <vt:lpstr>IoT Connected Community $1000</vt:lpstr>
      <vt:lpstr>Wireless Fun Facts  $200</vt:lpstr>
      <vt:lpstr>Wireless Fun Facts  $200</vt:lpstr>
      <vt:lpstr>Wireless Fun Facts  $400</vt:lpstr>
      <vt:lpstr>Wireless Fun Facts  $400</vt:lpstr>
      <vt:lpstr>Wireless Fun Facts  $600</vt:lpstr>
      <vt:lpstr>Wireless Fun Facts  $600</vt:lpstr>
      <vt:lpstr>Wireless Fun Facts  $1000</vt:lpstr>
      <vt:lpstr>Wireless Fun Facts  $1000</vt:lpstr>
      <vt:lpstr>Final Jeopardy</vt:lpstr>
      <vt:lpstr>Final Jeopardy</vt:lpstr>
      <vt:lpstr>Final Jeopardy</vt:lpstr>
      <vt:lpstr>PowerPoint Presentation</vt:lpstr>
      <vt:lpstr>Internet of Things (IoT)  $400</vt:lpstr>
      <vt:lpstr>Internet of Things (IoT)  $400</vt:lpstr>
      <vt:lpstr>PowerPoint Presentation</vt:lpstr>
      <vt:lpstr>Wireless Fun Facts  $800</vt:lpstr>
      <vt:lpstr>Wireless Fun Facts  $800</vt:lpstr>
    </vt:vector>
  </TitlesOfParts>
  <Company>US Cellular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Jeopardy</dc:title>
  <dc:creator>BBradl</dc:creator>
  <cp:lastModifiedBy>D'Angelo, Stephanie</cp:lastModifiedBy>
  <cp:revision>149</cp:revision>
  <dcterms:created xsi:type="dcterms:W3CDTF">2005-01-10T17:28:20Z</dcterms:created>
  <dcterms:modified xsi:type="dcterms:W3CDTF">2019-10-14T17:20:53Z</dcterms:modified>
</cp:coreProperties>
</file>